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0" d="100"/>
          <a:sy n="50" d="100"/>
        </p:scale>
        <p:origin x="-6638" y="-6922"/>
      </p:cViewPr>
      <p:guideLst>
        <p:guide orient="horz" pos="10368"/>
        <p:guide pos="13824"/>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7/6/2016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7/6/2016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0"/>
            <a:ext cx="31089600" cy="2514540"/>
          </a:xfrm>
        </p:spPr>
        <p:txBody>
          <a:bodyPr/>
          <a:lstStyle/>
          <a:p>
            <a:r>
              <a:rPr lang="en-US" smtClean="0"/>
              <a:t>Click to edit Master title style</a:t>
            </a:r>
            <a:endParaRPr lang="en-US"/>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24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7/6/2016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0"/>
            <a:ext cx="12801600" cy="1219200"/>
          </a:xfrm>
          <a:prstGeom prst="round1Rect">
            <a:avLst/>
          </a:prstGeom>
          <a:solidFill>
            <a:schemeClr val="accent2"/>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1" name="Text Placeholder 6"/>
          <p:cNvSpPr>
            <a:spLocks noGrp="1"/>
          </p:cNvSpPr>
          <p:nvPr>
            <p:ph type="body" sz="quarter" idx="17" hasCustomPrompt="1"/>
          </p:nvPr>
        </p:nvSpPr>
        <p:spPr>
          <a:xfrm>
            <a:off x="1143000" y="15032736"/>
            <a:ext cx="12801600" cy="1219200"/>
          </a:xfrm>
          <a:prstGeom prst="round1Rect">
            <a:avLst/>
          </a:prstGeom>
          <a:solidFill>
            <a:schemeClr val="accent3"/>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0" name="Content Placeholder 17"/>
          <p:cNvSpPr>
            <a:spLocks noGrp="1"/>
          </p:cNvSpPr>
          <p:nvPr>
            <p:ph sz="quarter" idx="25" hasCustomPrompt="1"/>
          </p:nvPr>
        </p:nvSpPr>
        <p:spPr>
          <a:xfrm>
            <a:off x="1143000" y="16251936"/>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3" name="Text Placeholder 6"/>
          <p:cNvSpPr>
            <a:spLocks noGrp="1"/>
          </p:cNvSpPr>
          <p:nvPr>
            <p:ph type="body" sz="quarter" idx="19" hasCustomPrompt="1"/>
          </p:nvPr>
        </p:nvSpPr>
        <p:spPr>
          <a:xfrm>
            <a:off x="1143000" y="25831800"/>
            <a:ext cx="12801600" cy="1219200"/>
          </a:xfrm>
          <a:prstGeom prst="round1Rect">
            <a:avLst/>
          </a:prstGeom>
          <a:solidFill>
            <a:schemeClr val="accent4"/>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5" name="Text Placeholder 6"/>
          <p:cNvSpPr>
            <a:spLocks noGrp="1"/>
          </p:cNvSpPr>
          <p:nvPr>
            <p:ph type="body" sz="quarter" idx="21" hasCustomPrompt="1"/>
          </p:nvPr>
        </p:nvSpPr>
        <p:spPr>
          <a:xfrm>
            <a:off x="15544800" y="5852160"/>
            <a:ext cx="12801600" cy="1219200"/>
          </a:xfrm>
          <a:prstGeom prst="round1Rect">
            <a:avLst/>
          </a:prstGeom>
          <a:solidFill>
            <a:schemeClr val="accent5"/>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3" name="Content Placeholder 17"/>
          <p:cNvSpPr>
            <a:spLocks noGrp="1"/>
          </p:cNvSpPr>
          <p:nvPr>
            <p:ph sz="quarter" idx="28" hasCustomPrompt="1"/>
          </p:nvPr>
        </p:nvSpPr>
        <p:spPr>
          <a:xfrm>
            <a:off x="15544800" y="23469600"/>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p:txBody>
      </p:sp>
      <p:sp>
        <p:nvSpPr>
          <p:cNvPr id="24" name="Text Placeholder 6"/>
          <p:cNvSpPr>
            <a:spLocks noGrp="1"/>
          </p:cNvSpPr>
          <p:nvPr>
            <p:ph type="body" sz="quarter" idx="29" hasCustomPrompt="1"/>
          </p:nvPr>
        </p:nvSpPr>
        <p:spPr>
          <a:xfrm>
            <a:off x="15544800" y="2583180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6" name="Text Placeholder 6"/>
          <p:cNvSpPr>
            <a:spLocks noGrp="1"/>
          </p:cNvSpPr>
          <p:nvPr>
            <p:ph type="body" sz="quarter" idx="31" hasCustomPrompt="1"/>
          </p:nvPr>
        </p:nvSpPr>
        <p:spPr>
          <a:xfrm>
            <a:off x="29900880" y="585216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9" name="Text Placeholder 6"/>
          <p:cNvSpPr>
            <a:spLocks noGrp="1"/>
          </p:cNvSpPr>
          <p:nvPr>
            <p:ph type="body" sz="quarter" idx="34" hasCustomPrompt="1"/>
          </p:nvPr>
        </p:nvSpPr>
        <p:spPr>
          <a:xfrm>
            <a:off x="29900880" y="25831800"/>
            <a:ext cx="12801600" cy="1219200"/>
          </a:xfrm>
          <a:prstGeom prst="round1Rect">
            <a:avLst/>
          </a:prstGeom>
          <a:solidFill>
            <a:schemeClr val="accent1"/>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smtClean="0">
                <a:solidFill>
                  <a:prstClr val="white">
                    <a:lumMod val="50000"/>
                  </a:prstClr>
                </a:solidFill>
                <a:latin typeface="Calibri Light" panose="020F0302020204030204" pitchFamily="34" charset="0"/>
                <a:cs typeface="Calibri" panose="020F0502020204030204" pitchFamily="34" charset="0"/>
              </a:rPr>
              <a:t>poster </a:t>
            </a:r>
            <a:r>
              <a:rPr sz="6600" dirty="0" smtClean="0">
                <a:solidFill>
                  <a:prstClr val="white">
                    <a:lumMod val="50000"/>
                  </a:prstClr>
                </a:solidFill>
                <a:latin typeface="Calibri Light" panose="020F0302020204030204" pitchFamily="34" charset="0"/>
                <a:cs typeface="Calibri" panose="020F0502020204030204" pitchFamily="34" charset="0"/>
              </a:rPr>
              <a:t>are </a:t>
            </a:r>
            <a:r>
              <a:rPr sz="6600" dirty="0">
                <a:solidFill>
                  <a:prstClr val="white">
                    <a:lumMod val="50000"/>
                  </a:prstClr>
                </a:solidFill>
                <a:latin typeface="Calibri Light" panose="020F0302020204030204" pitchFamily="34" charset="0"/>
                <a:cs typeface="Calibri" panose="020F0502020204030204" pitchFamily="34" charset="0"/>
              </a:rPr>
              <a:t>formatted for you. </a:t>
            </a:r>
            <a:r>
              <a:rPr lang="en-US" sz="6600" dirty="0" smtClean="0">
                <a:solidFill>
                  <a:prstClr val="white">
                    <a:lumMod val="50000"/>
                  </a:prstClr>
                </a:solidFill>
                <a:latin typeface="Calibri Light" panose="020F0302020204030204" pitchFamily="34" charset="0"/>
                <a:cs typeface="Calibri" panose="020F0502020204030204" pitchFamily="34" charset="0"/>
              </a:rPr>
              <a:t>Type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smtClean="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smtClean="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a:t>
            </a:r>
            <a:r>
              <a:rPr sz="6600" dirty="0" smtClean="0">
                <a:solidFill>
                  <a:prstClr val="white">
                    <a:lumMod val="50000"/>
                  </a:prstClr>
                </a:solidFill>
                <a:latin typeface="Calibri Light" panose="020F0302020204030204" pitchFamily="34" charset="0"/>
                <a:cs typeface="Calibri" panose="020F0502020204030204" pitchFamily="34" charset="0"/>
              </a:rPr>
              <a:t>o </a:t>
            </a:r>
            <a:r>
              <a:rPr sz="6600" dirty="0">
                <a:solidFill>
                  <a:prstClr val="white">
                    <a:lumMod val="50000"/>
                  </a:prstClr>
                </a:solidFill>
                <a:latin typeface="Calibri Light" panose="020F0302020204030204" pitchFamily="34" charset="0"/>
                <a:cs typeface="Calibri" panose="020F0502020204030204" pitchFamily="34" charset="0"/>
              </a:rPr>
              <a:t>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smtClean="0">
                <a:solidFill>
                  <a:prstClr val="white">
                    <a:lumMod val="50000"/>
                  </a:prstClr>
                </a:solidFill>
                <a:latin typeface="Calibri Light" panose="020F0302020204030204" pitchFamily="34" charset="0"/>
                <a:cs typeface="Calibri" panose="020F0502020204030204" pitchFamily="34" charset="0"/>
              </a:rPr>
              <a:t>content</a:t>
            </a:r>
            <a:r>
              <a:rPr sz="6600" dirty="0" smtClean="0">
                <a:solidFill>
                  <a:prstClr val="white">
                    <a:lumMod val="50000"/>
                  </a:prstClr>
                </a:solidFill>
                <a:latin typeface="Calibri Light" panose="020F0302020204030204" pitchFamily="34" charset="0"/>
                <a:cs typeface="Calibri" panose="020F0502020204030204" pitchFamily="34" charset="0"/>
              </a:rPr>
              <a:t> </a:t>
            </a:r>
            <a:r>
              <a:rPr sz="6600" dirty="0">
                <a:solidFill>
                  <a:prstClr val="white">
                    <a:lumMod val="50000"/>
                  </a:prstClr>
                </a:solidFill>
                <a:latin typeface="Calibri Light" panose="020F0302020204030204" pitchFamily="34" charset="0"/>
                <a:cs typeface="Calibri" panose="020F0502020204030204" pitchFamily="34" charset="0"/>
              </a:rPr>
              <a:t>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smtClean="0">
                <a:solidFill>
                  <a:prstClr val="white">
                    <a:lumMod val="50000"/>
                  </a:prstClr>
                </a:solidFill>
                <a:latin typeface="Calibri Light" panose="020F0302020204030204" pitchFamily="34" charset="0"/>
                <a:cs typeface="Calibri" panose="020F0502020204030204" pitchFamily="34" charset="0"/>
              </a:rPr>
              <a:t>right-</a:t>
            </a:r>
            <a:r>
              <a:rPr sz="6600" dirty="0" smtClean="0">
                <a:solidFill>
                  <a:prstClr val="white">
                    <a:lumMod val="50000"/>
                  </a:prstClr>
                </a:solidFill>
                <a:latin typeface="Calibri Light" panose="020F0302020204030204" pitchFamily="34" charset="0"/>
                <a:cs typeface="Calibri" panose="020F0502020204030204" pitchFamily="34" charset="0"/>
              </a:rPr>
              <a:t>click </a:t>
            </a:r>
            <a:r>
              <a:rPr sz="6600" dirty="0">
                <a:solidFill>
                  <a:prstClr val="white">
                    <a:lumMod val="50000"/>
                  </a:prstClr>
                </a:solidFill>
                <a:latin typeface="Calibri Light" panose="020F0302020204030204" pitchFamily="34" charset="0"/>
                <a:cs typeface="Calibri" panose="020F0502020204030204" pitchFamily="34" charset="0"/>
              </a:rPr>
              <a:t>a </a:t>
            </a:r>
            <a:r>
              <a:rPr sz="6600" dirty="0" smtClean="0">
                <a:solidFill>
                  <a:prstClr val="white">
                    <a:lumMod val="50000"/>
                  </a:prstClr>
                </a:solidFill>
                <a:latin typeface="Calibri Light" panose="020F0302020204030204" pitchFamily="34" charset="0"/>
                <a:cs typeface="Calibri" panose="020F0502020204030204" pitchFamily="34" charset="0"/>
              </a:rPr>
              <a:t>picture</a:t>
            </a:r>
            <a:r>
              <a:rPr lang="en-US" sz="6600" dirty="0" smtClean="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smtClean="0">
                <a:solidFill>
                  <a:prstClr val="white">
                    <a:lumMod val="50000"/>
                  </a:prstClr>
                </a:solidFill>
                <a:latin typeface="Calibri Light" panose="020F0302020204030204" pitchFamily="34" charset="0"/>
                <a:cs typeface="Calibri" panose="020F0502020204030204" pitchFamily="34" charset="0"/>
              </a:rPr>
              <a:t>esize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p15:clr>
            <a:srgbClr val="A4A3A4"/>
          </p15:clr>
        </p15:guide>
        <p15:guide id="2" pos="18480">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6400800" y="990600"/>
            <a:ext cx="31089600" cy="251454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7/6/2016</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800" b="1"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p15:clr>
            <a:srgbClr val="A4A3A4"/>
          </p15:clr>
        </p15:guide>
        <p15:guide id="2" pos="720">
          <p15:clr>
            <a:srgbClr val="A4A3A4"/>
          </p15:clr>
        </p15:guide>
        <p15:guide id="3" pos="26928">
          <p15:clr>
            <a:srgbClr val="A4A3A4"/>
          </p15:clr>
        </p15:guide>
        <p15:guide id="4" pos="13824">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emf"/><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Accuracy of Nutrient Information Provided by Popular Smart Phone Apps &amp; Impact of User Differences</a:t>
            </a:r>
            <a:endParaRPr lang="en-US" dirty="0"/>
          </a:p>
        </p:txBody>
      </p:sp>
      <p:sp>
        <p:nvSpPr>
          <p:cNvPr id="23" name="Text Placeholder 22"/>
          <p:cNvSpPr>
            <a:spLocks noGrp="1"/>
          </p:cNvSpPr>
          <p:nvPr>
            <p:ph type="body" sz="quarter" idx="36"/>
          </p:nvPr>
        </p:nvSpPr>
        <p:spPr/>
        <p:txBody>
          <a:bodyPr/>
          <a:lstStyle/>
          <a:p>
            <a:pPr algn="ctr"/>
            <a:r>
              <a:rPr lang="en-US" dirty="0" smtClean="0"/>
              <a:t>Kendra Vigdal and Alex Sherrard, dietetic students; Rachel Dewey, graduate student; Jill Keith, Ph.D., R.D., L.R.D.; and </a:t>
            </a:r>
            <a:r>
              <a:rPr lang="en-US" dirty="0"/>
              <a:t>Sherri </a:t>
            </a:r>
            <a:r>
              <a:rPr lang="en-US" dirty="0" smtClean="0"/>
              <a:t>Stastny, Ph.D</a:t>
            </a:r>
            <a:r>
              <a:rPr lang="en-US" dirty="0"/>
              <a:t>., R.D, C.S.S.D., L.R.D </a:t>
            </a:r>
          </a:p>
        </p:txBody>
      </p:sp>
      <p:pic>
        <p:nvPicPr>
          <p:cNvPr id="36" name="Picture 35" descr="Logo" title="Sample 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28636" y="1463040"/>
            <a:ext cx="3365284" cy="2200847"/>
          </a:xfrm>
          <a:prstGeom prst="rect">
            <a:avLst/>
          </a:prstGeom>
        </p:spPr>
      </p:pic>
      <p:sp>
        <p:nvSpPr>
          <p:cNvPr id="5" name="Text Placeholder 4"/>
          <p:cNvSpPr>
            <a:spLocks noGrp="1"/>
          </p:cNvSpPr>
          <p:nvPr>
            <p:ph type="body" sz="quarter" idx="13"/>
          </p:nvPr>
        </p:nvSpPr>
        <p:spPr>
          <a:solidFill>
            <a:schemeClr val="accent5">
              <a:lumMod val="75000"/>
            </a:schemeClr>
          </a:solidFill>
        </p:spPr>
        <p:txBody>
          <a:bodyPr/>
          <a:lstStyle/>
          <a:p>
            <a:pPr algn="ctr"/>
            <a:r>
              <a:rPr lang="en-US" dirty="0" smtClean="0"/>
              <a:t>abstract</a:t>
            </a:r>
            <a:endParaRPr lang="en-US" dirty="0"/>
          </a:p>
        </p:txBody>
      </p:sp>
      <p:sp>
        <p:nvSpPr>
          <p:cNvPr id="11" name="Content Placeholder 10"/>
          <p:cNvSpPr>
            <a:spLocks noGrp="1"/>
          </p:cNvSpPr>
          <p:nvPr>
            <p:ph sz="quarter" idx="24"/>
          </p:nvPr>
        </p:nvSpPr>
        <p:spPr>
          <a:xfrm>
            <a:off x="1143000" y="7071359"/>
            <a:ext cx="12801600" cy="7469677"/>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buNone/>
            </a:pPr>
            <a:r>
              <a:rPr lang="en-US" dirty="0" smtClean="0"/>
              <a:t>Americans </a:t>
            </a:r>
            <a:r>
              <a:rPr lang="en-US" dirty="0"/>
              <a:t>consume the majority of daily calories away from home and may rely on smart phone apps to quickly identify nutrition information when making food choices. While the availability of apps providing nutrition information can offer convenience, a recent pilot study revealed up to 40% error in the most popular apps. The objective of this study was to compare four dietary analysis tools with the gold standard for accuracy. Dietary analysis tools included the “gold standard” ESHA program, My Fitness Pal, Spark People Calorie Counter, My Net Diary, and Calorie King. Two standardized recipes were analyzed using all five dietary analysis tools. The research team included two registered dietitians, three graduate/undergraduate dietetic students, and one undergraduate non-dietetic student. All team members evaluated each recipe using all dietary analysis tools. Nutrients of interest, including all those required on the current FDA Nutrition facts label, were compared for significant mean differences using factorial ANOVA. Individual analysis of nutrients was compared for significant differences to evaluate inter-rater reliability. Accuracy of dietary analysis tools is important for consumer and nutrition professional use and recommendation. Significant differences among nutrient analysis tools may negatively contribute to consumer food choices and ability to control diet-related chronic disease.</a:t>
            </a:r>
          </a:p>
        </p:txBody>
      </p:sp>
      <p:sp>
        <p:nvSpPr>
          <p:cNvPr id="7" name="Text Placeholder 6"/>
          <p:cNvSpPr>
            <a:spLocks noGrp="1"/>
          </p:cNvSpPr>
          <p:nvPr>
            <p:ph type="body" sz="quarter" idx="17"/>
          </p:nvPr>
        </p:nvSpPr>
        <p:spPr>
          <a:xfrm>
            <a:off x="913317" y="15469517"/>
            <a:ext cx="12801600" cy="1219200"/>
          </a:xfrm>
          <a:solidFill>
            <a:schemeClr val="accent5">
              <a:lumMod val="75000"/>
            </a:schemeClr>
          </a:solidFill>
        </p:spPr>
        <p:txBody>
          <a:bodyPr/>
          <a:lstStyle/>
          <a:p>
            <a:pPr algn="ctr"/>
            <a:r>
              <a:rPr lang="en-US" dirty="0" smtClean="0"/>
              <a:t>Objective</a:t>
            </a:r>
            <a:endParaRPr lang="en-US" dirty="0"/>
          </a:p>
        </p:txBody>
      </p:sp>
      <p:sp>
        <p:nvSpPr>
          <p:cNvPr id="12" name="Content Placeholder 11"/>
          <p:cNvSpPr>
            <a:spLocks noGrp="1"/>
          </p:cNvSpPr>
          <p:nvPr>
            <p:ph sz="quarter" idx="25"/>
          </p:nvPr>
        </p:nvSpPr>
        <p:spPr>
          <a:xfrm>
            <a:off x="913317" y="16648251"/>
            <a:ext cx="12801600" cy="4940629"/>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buNone/>
            </a:pPr>
            <a:r>
              <a:rPr lang="en-US" dirty="0" smtClean="0"/>
              <a:t>The objective of this study is to compare four dietary analysis tools with the gold standard(s) for accuracy, quality, and usability. Dietary analysis tools will include the “gold standard”</a:t>
            </a:r>
          </a:p>
          <a:p>
            <a:pPr marL="0" indent="0">
              <a:buNone/>
            </a:pPr>
            <a:r>
              <a:rPr lang="en-US" dirty="0" smtClean="0"/>
              <a:t> (1) ESHA program</a:t>
            </a:r>
          </a:p>
          <a:p>
            <a:pPr marL="0" indent="0">
              <a:buNone/>
            </a:pPr>
            <a:r>
              <a:rPr lang="en-US" dirty="0" smtClean="0"/>
              <a:t> (2) USDA Nutrient database</a:t>
            </a:r>
          </a:p>
          <a:p>
            <a:pPr marL="0" indent="0">
              <a:buNone/>
            </a:pPr>
            <a:r>
              <a:rPr lang="en-US" dirty="0"/>
              <a:t> </a:t>
            </a:r>
            <a:r>
              <a:rPr lang="en-US" dirty="0" smtClean="0"/>
              <a:t>(3) My Fitness Pal</a:t>
            </a:r>
          </a:p>
          <a:p>
            <a:pPr marL="0" indent="0">
              <a:buNone/>
            </a:pPr>
            <a:r>
              <a:rPr lang="en-US" dirty="0"/>
              <a:t> </a:t>
            </a:r>
            <a:r>
              <a:rPr lang="en-US" dirty="0" smtClean="0"/>
              <a:t>(4) Spark People Calorie Counter</a:t>
            </a:r>
          </a:p>
          <a:p>
            <a:pPr marL="0" indent="0">
              <a:buNone/>
            </a:pPr>
            <a:r>
              <a:rPr lang="en-US" dirty="0"/>
              <a:t> </a:t>
            </a:r>
            <a:r>
              <a:rPr lang="en-US" dirty="0" smtClean="0"/>
              <a:t>(5) My Net Diary</a:t>
            </a:r>
          </a:p>
          <a:p>
            <a:pPr marL="0" indent="0">
              <a:buNone/>
            </a:pPr>
            <a:r>
              <a:rPr lang="en-US" dirty="0"/>
              <a:t> </a:t>
            </a:r>
            <a:r>
              <a:rPr lang="en-US" dirty="0" smtClean="0"/>
              <a:t>(6) Calorie King</a:t>
            </a:r>
            <a:endParaRPr lang="en-US" dirty="0"/>
          </a:p>
        </p:txBody>
      </p:sp>
      <p:sp>
        <p:nvSpPr>
          <p:cNvPr id="8" name="Text Placeholder 7"/>
          <p:cNvSpPr>
            <a:spLocks noGrp="1"/>
          </p:cNvSpPr>
          <p:nvPr>
            <p:ph type="body" sz="quarter" idx="19"/>
          </p:nvPr>
        </p:nvSpPr>
        <p:spPr>
          <a:xfrm>
            <a:off x="913317" y="23449594"/>
            <a:ext cx="12801600" cy="1219200"/>
          </a:xfrm>
          <a:solidFill>
            <a:schemeClr val="accent5">
              <a:lumMod val="75000"/>
            </a:schemeClr>
          </a:solidFill>
        </p:spPr>
        <p:txBody>
          <a:bodyPr/>
          <a:lstStyle/>
          <a:p>
            <a:pPr algn="ctr"/>
            <a:r>
              <a:rPr lang="en-US" dirty="0" smtClean="0"/>
              <a:t>What we Analyzed</a:t>
            </a:r>
            <a:endParaRPr lang="en-US" dirty="0"/>
          </a:p>
        </p:txBody>
      </p:sp>
      <p:sp>
        <p:nvSpPr>
          <p:cNvPr id="13" name="Content Placeholder 12"/>
          <p:cNvSpPr>
            <a:spLocks noGrp="1"/>
          </p:cNvSpPr>
          <p:nvPr>
            <p:ph sz="quarter" idx="26"/>
          </p:nvPr>
        </p:nvSpPr>
        <p:spPr>
          <a:xfrm>
            <a:off x="913317" y="24668794"/>
            <a:ext cx="12801600" cy="4929714"/>
          </a:xfrm>
        </p:spPr>
        <p:style>
          <a:lnRef idx="2">
            <a:schemeClr val="dk1"/>
          </a:lnRef>
          <a:fillRef idx="1">
            <a:schemeClr val="lt1"/>
          </a:fillRef>
          <a:effectRef idx="0">
            <a:schemeClr val="dk1"/>
          </a:effectRef>
          <a:fontRef idx="minor">
            <a:schemeClr val="dk1"/>
          </a:fontRef>
        </p:style>
        <p:txBody>
          <a:bodyPr/>
          <a:lstStyle/>
          <a:p>
            <a:pPr marL="0" indent="0">
              <a:buNone/>
            </a:pPr>
            <a:endParaRPr lang="en-US" dirty="0" smtClean="0"/>
          </a:p>
          <a:p>
            <a:pPr marL="514350" indent="-514350">
              <a:buFont typeface="+mj-lt"/>
              <a:buAutoNum type="arabicPeriod"/>
            </a:pPr>
            <a:r>
              <a:rPr lang="en-US" dirty="0" smtClean="0"/>
              <a:t>Two standardized recipes as part of a 1-day food diary using all six dietary analysis tools starting with the USDA Nutrient database.</a:t>
            </a:r>
          </a:p>
          <a:p>
            <a:pPr marL="514350" indent="-514350">
              <a:buFont typeface="+mj-lt"/>
              <a:buAutoNum type="arabicPeriod"/>
            </a:pPr>
            <a:r>
              <a:rPr lang="en-US" dirty="0" smtClean="0"/>
              <a:t>Nutrients of interest, including all those required on the current FDA Nutrition facts label, will be compared for significant mean differences using factorial ANOVA. Individual analysis of nutrients will be compared for significant differences to evaluate inter-rater reliability. Therefore, careful entry is important.</a:t>
            </a:r>
            <a:endParaRPr lang="en-US" dirty="0"/>
          </a:p>
          <a:p>
            <a:pPr marL="0" indent="0">
              <a:buNone/>
            </a:pPr>
            <a:endParaRPr lang="en-US" dirty="0" smtClean="0"/>
          </a:p>
        </p:txBody>
      </p:sp>
      <p:sp>
        <p:nvSpPr>
          <p:cNvPr id="9" name="Text Placeholder 8"/>
          <p:cNvSpPr>
            <a:spLocks noGrp="1"/>
          </p:cNvSpPr>
          <p:nvPr>
            <p:ph type="body" sz="quarter" idx="21"/>
          </p:nvPr>
        </p:nvSpPr>
        <p:spPr>
          <a:xfrm>
            <a:off x="14657832" y="5914449"/>
            <a:ext cx="12801600" cy="1219200"/>
          </a:xfrm>
          <a:solidFill>
            <a:schemeClr val="accent5">
              <a:lumMod val="75000"/>
            </a:schemeClr>
          </a:solidFill>
        </p:spPr>
        <p:txBody>
          <a:bodyPr/>
          <a:lstStyle/>
          <a:p>
            <a:pPr algn="ctr"/>
            <a:r>
              <a:rPr lang="en-US" dirty="0" smtClean="0"/>
              <a:t>Steps</a:t>
            </a:r>
            <a:endParaRPr lang="en-US" dirty="0"/>
          </a:p>
        </p:txBody>
      </p:sp>
      <p:graphicFrame>
        <p:nvGraphicFramePr>
          <p:cNvPr id="19" name="Content Placeholder 18"/>
          <p:cNvGraphicFramePr>
            <a:graphicFrameLocks noGrp="1"/>
          </p:cNvGraphicFramePr>
          <p:nvPr>
            <p:ph sz="quarter" idx="27"/>
            <p:extLst>
              <p:ext uri="{D42A27DB-BD31-4B8C-83A1-F6EECF244321}">
                <p14:modId xmlns:p14="http://schemas.microsoft.com/office/powerpoint/2010/main" val="1200692425"/>
              </p:ext>
            </p:extLst>
          </p:nvPr>
        </p:nvGraphicFramePr>
        <p:xfrm>
          <a:off x="16156365" y="7717836"/>
          <a:ext cx="10469880" cy="10372044"/>
        </p:xfrm>
        <a:graphic>
          <a:graphicData uri="http://schemas.openxmlformats.org/drawingml/2006/table">
            <a:tbl>
              <a:tblPr firstRow="1" bandRow="1">
                <a:tableStyleId>{638B1855-1B75-4FBE-930C-398BA8C253C6}</a:tableStyleId>
              </a:tblPr>
              <a:tblGrid>
                <a:gridCol w="1708265">
                  <a:extLst>
                    <a:ext uri="{9D8B030D-6E8A-4147-A177-3AD203B41FA5}">
                      <a16:colId xmlns:a16="http://schemas.microsoft.com/office/drawing/2014/main" val="20000"/>
                    </a:ext>
                  </a:extLst>
                </a:gridCol>
                <a:gridCol w="8761615">
                  <a:extLst>
                    <a:ext uri="{9D8B030D-6E8A-4147-A177-3AD203B41FA5}">
                      <a16:colId xmlns:a16="http://schemas.microsoft.com/office/drawing/2014/main" val="20001"/>
                    </a:ext>
                  </a:extLst>
                </a:gridCol>
              </a:tblGrid>
              <a:tr h="2100979">
                <a:tc>
                  <a:txBody>
                    <a:bodyPr/>
                    <a:lstStyle/>
                    <a:p>
                      <a:pPr algn="ctr"/>
                      <a:r>
                        <a:rPr lang="en-US" sz="4800" dirty="0" smtClean="0"/>
                        <a:t>1</a:t>
                      </a:r>
                      <a:endParaRPr lang="en-US" sz="4800" dirty="0"/>
                    </a:p>
                  </a:txBody>
                  <a:tcPr/>
                </a:tc>
                <a:tc>
                  <a:txBody>
                    <a:bodyPr/>
                    <a:lstStyle/>
                    <a:p>
                      <a:r>
                        <a:rPr lang="en-US" sz="2800" dirty="0" smtClean="0"/>
                        <a:t>Find</a:t>
                      </a:r>
                      <a:r>
                        <a:rPr lang="en-US" sz="2800" baseline="0" dirty="0" smtClean="0"/>
                        <a:t> each app and download it to your smartphone. All apps should be free. (A free version of Calorie King is available. We will try to use this one on our first attempts)</a:t>
                      </a:r>
                      <a:endParaRPr lang="en-US" sz="2800" b="0" dirty="0"/>
                    </a:p>
                  </a:txBody>
                  <a:tcPr/>
                </a:tc>
                <a:extLst>
                  <a:ext uri="{0D108BD9-81ED-4DB2-BD59-A6C34878D82A}">
                    <a16:rowId xmlns:a16="http://schemas.microsoft.com/office/drawing/2014/main" val="10000"/>
                  </a:ext>
                </a:extLst>
              </a:tr>
              <a:tr h="4024127">
                <a:tc>
                  <a:txBody>
                    <a:bodyPr/>
                    <a:lstStyle/>
                    <a:p>
                      <a:pPr algn="ctr"/>
                      <a:r>
                        <a:rPr lang="en-US" sz="4800" dirty="0" smtClean="0"/>
                        <a:t>2</a:t>
                      </a:r>
                      <a:endParaRPr lang="en-US" sz="4800" b="1" dirty="0"/>
                    </a:p>
                  </a:txBody>
                  <a:tcPr/>
                </a:tc>
                <a:tc>
                  <a:txBody>
                    <a:bodyPr/>
                    <a:lstStyle/>
                    <a:p>
                      <a:r>
                        <a:rPr lang="en-US" sz="2800" dirty="0" smtClean="0"/>
                        <a:t>Enter 1-day food diary information (including 2 recipes) into all 6</a:t>
                      </a:r>
                      <a:r>
                        <a:rPr lang="en-US" sz="2800" baseline="0" dirty="0" smtClean="0"/>
                        <a:t> analysis tools (USDA Nutrient Database, ESHA, apps). Start with USDA Nutrient Database then continue in any order. Use the “standard” information of a 30-year old, 126 pound, 5’4”, sedentary female (the reference woman for the Estimated Calorie Needs per day, by Age, Sex, and Physical Activity Level from the 2015-2020 Dietary Guidelines for Americans).</a:t>
                      </a:r>
                    </a:p>
                    <a:p>
                      <a:r>
                        <a:rPr lang="en-US" sz="2800" baseline="0" dirty="0" smtClean="0"/>
                        <a:t>          </a:t>
                      </a:r>
                      <a:r>
                        <a:rPr lang="en-US" sz="2800" baseline="0" dirty="0" err="1" smtClean="0"/>
                        <a:t>i</a:t>
                      </a:r>
                      <a:r>
                        <a:rPr lang="en-US" sz="2800" baseline="0" dirty="0" smtClean="0"/>
                        <a:t>. This step requires you to track your time spent in entering food information into each analysis tool.</a:t>
                      </a:r>
                    </a:p>
                    <a:p>
                      <a:endParaRPr lang="en-US" sz="2800" dirty="0"/>
                    </a:p>
                  </a:txBody>
                  <a:tcPr/>
                </a:tc>
                <a:extLst>
                  <a:ext uri="{0D108BD9-81ED-4DB2-BD59-A6C34878D82A}">
                    <a16:rowId xmlns:a16="http://schemas.microsoft.com/office/drawing/2014/main" val="10001"/>
                  </a:ext>
                </a:extLst>
              </a:tr>
              <a:tr h="2540825">
                <a:tc>
                  <a:txBody>
                    <a:bodyPr/>
                    <a:lstStyle/>
                    <a:p>
                      <a:pPr algn="ctr"/>
                      <a:r>
                        <a:rPr lang="en-US" sz="4800" dirty="0" smtClean="0"/>
                        <a:t>3</a:t>
                      </a:r>
                      <a:endParaRPr lang="en-US" sz="4800" b="1" dirty="0"/>
                    </a:p>
                  </a:txBody>
                  <a:tcPr/>
                </a:tc>
                <a:tc>
                  <a:txBody>
                    <a:bodyPr/>
                    <a:lstStyle/>
                    <a:p>
                      <a:r>
                        <a:rPr lang="en-US" sz="2800" dirty="0" smtClean="0"/>
                        <a:t>Enter nutrient information from each analysis tool (USDA Nutrient Database, ESHA, apps) into the Excel spreadsheet. The Excel</a:t>
                      </a:r>
                      <a:r>
                        <a:rPr lang="en-US" sz="2800" baseline="0" dirty="0" smtClean="0"/>
                        <a:t> doc will have a separate “sheet” for ESHA, USDA Nutrient Database, My Fitness Pal, Spark Calorie Counter, My Net Diary, and Calorie King.</a:t>
                      </a:r>
                      <a:endParaRPr lang="en-US" sz="2800" dirty="0"/>
                    </a:p>
                  </a:txBody>
                  <a:tcPr/>
                </a:tc>
                <a:extLst>
                  <a:ext uri="{0D108BD9-81ED-4DB2-BD59-A6C34878D82A}">
                    <a16:rowId xmlns:a16="http://schemas.microsoft.com/office/drawing/2014/main" val="10002"/>
                  </a:ext>
                </a:extLst>
              </a:tr>
              <a:tr h="849808">
                <a:tc>
                  <a:txBody>
                    <a:bodyPr/>
                    <a:lstStyle/>
                    <a:p>
                      <a:pPr algn="ctr"/>
                      <a:r>
                        <a:rPr lang="en-US" sz="4800" dirty="0" smtClean="0"/>
                        <a:t>4</a:t>
                      </a:r>
                      <a:endParaRPr lang="en-US" sz="4800" b="1" dirty="0"/>
                    </a:p>
                  </a:txBody>
                  <a:tcPr/>
                </a:tc>
                <a:tc>
                  <a:txBody>
                    <a:bodyPr/>
                    <a:lstStyle/>
                    <a:p>
                      <a:r>
                        <a:rPr lang="en-US" sz="2800" dirty="0" smtClean="0"/>
                        <a:t>Evaluate</a:t>
                      </a:r>
                      <a:r>
                        <a:rPr lang="en-US" sz="2800" baseline="0" dirty="0" smtClean="0"/>
                        <a:t> each app (4) for Quality and Usability (8 total evaluations).</a:t>
                      </a:r>
                      <a:endParaRPr lang="en-US" sz="2800" dirty="0"/>
                    </a:p>
                  </a:txBody>
                  <a:tcPr/>
                </a:tc>
                <a:extLst>
                  <a:ext uri="{0D108BD9-81ED-4DB2-BD59-A6C34878D82A}">
                    <a16:rowId xmlns:a16="http://schemas.microsoft.com/office/drawing/2014/main" val="10003"/>
                  </a:ext>
                </a:extLst>
              </a:tr>
            </a:tbl>
          </a:graphicData>
        </a:graphic>
      </p:graphicFrame>
      <p:sp>
        <p:nvSpPr>
          <p:cNvPr id="18" name="Text Placeholder 17"/>
          <p:cNvSpPr>
            <a:spLocks noGrp="1"/>
          </p:cNvSpPr>
          <p:nvPr>
            <p:ph type="body" sz="quarter" idx="31"/>
          </p:nvPr>
        </p:nvSpPr>
        <p:spPr>
          <a:solidFill>
            <a:schemeClr val="accent5">
              <a:lumMod val="75000"/>
            </a:schemeClr>
          </a:solidFill>
        </p:spPr>
        <p:txBody>
          <a:bodyPr/>
          <a:lstStyle/>
          <a:p>
            <a:r>
              <a:rPr lang="en-US" dirty="0" smtClean="0"/>
              <a:t>results</a:t>
            </a:r>
            <a:endParaRPr lang="en-US" dirty="0"/>
          </a:p>
        </p:txBody>
      </p:sp>
      <p:sp>
        <p:nvSpPr>
          <p:cNvPr id="21" name="Text Placeholder 20"/>
          <p:cNvSpPr>
            <a:spLocks noGrp="1"/>
          </p:cNvSpPr>
          <p:nvPr>
            <p:ph type="body" sz="quarter" idx="34"/>
          </p:nvPr>
        </p:nvSpPr>
        <p:spPr>
          <a:xfrm>
            <a:off x="29900880" y="24709411"/>
            <a:ext cx="12801600" cy="1219200"/>
          </a:xfrm>
          <a:solidFill>
            <a:schemeClr val="accent5">
              <a:lumMod val="75000"/>
            </a:schemeClr>
          </a:solidFill>
        </p:spPr>
        <p:txBody>
          <a:bodyPr/>
          <a:lstStyle/>
          <a:p>
            <a:r>
              <a:rPr lang="en-US" dirty="0" smtClean="0"/>
              <a:t>conclusions</a:t>
            </a:r>
            <a:endParaRPr lang="en-US" dirty="0"/>
          </a:p>
        </p:txBody>
      </p:sp>
      <p:sp>
        <p:nvSpPr>
          <p:cNvPr id="22" name="Content Placeholder 21"/>
          <p:cNvSpPr>
            <a:spLocks noGrp="1"/>
          </p:cNvSpPr>
          <p:nvPr>
            <p:ph sz="quarter" idx="35"/>
          </p:nvPr>
        </p:nvSpPr>
        <p:spPr>
          <a:xfrm>
            <a:off x="29900880" y="25928611"/>
            <a:ext cx="12801600" cy="4572000"/>
          </a:xfrm>
        </p:spPr>
        <p:style>
          <a:lnRef idx="2">
            <a:schemeClr val="dk1"/>
          </a:lnRef>
          <a:fillRef idx="1">
            <a:schemeClr val="lt1"/>
          </a:fillRef>
          <a:effectRef idx="0">
            <a:schemeClr val="dk1"/>
          </a:effectRef>
          <a:fontRef idx="minor">
            <a:schemeClr val="dk1"/>
          </a:fontRef>
        </p:style>
        <p:txBody>
          <a:bodyPr/>
          <a:lstStyle/>
          <a:p>
            <a:pPr marL="0" indent="0">
              <a:buNone/>
            </a:pPr>
            <a:r>
              <a:rPr lang="en-US" dirty="0" smtClean="0"/>
              <a:t>In conclusion, the two gold standards used (ESHA and USDA database) were both closely and highly ranked. In comparison to these two the next best application evaluated was My Net Diary. This was the highest phone application ranked by all of our team members on usability and reliability. This was then followed by My Fitness Pal and Calorie King which also ranked fairly well in usability but noticed a few more errors in the application and process. Spark People was the application that ranked the lowest on usability and features from all of our team members. This </a:t>
            </a:r>
            <a:r>
              <a:rPr lang="en-US" smtClean="0"/>
              <a:t>study </a:t>
            </a:r>
            <a:r>
              <a:rPr lang="en-US" smtClean="0"/>
              <a:t>revealed </a:t>
            </a:r>
            <a:r>
              <a:rPr lang="en-US" dirty="0" smtClean="0"/>
              <a:t>many interesting conclusions on the usability and reliability of these popular nutrition applications. </a:t>
            </a:r>
            <a:r>
              <a:rPr lang="en-US" dirty="0"/>
              <a:t>T</a:t>
            </a:r>
            <a:r>
              <a:rPr lang="en-US" dirty="0" smtClean="0"/>
              <a:t>he knowledge on this can help users utilize these applications/ the best applications in the future to achieve their desired results.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7670" y="285750"/>
            <a:ext cx="4286250" cy="4105275"/>
          </a:xfrm>
          <a:prstGeom prst="rect">
            <a:avLst/>
          </a:prstGeom>
        </p:spPr>
      </p:pic>
      <p:pic>
        <p:nvPicPr>
          <p:cNvPr id="10" name="Content Placeholder 9"/>
          <p:cNvPicPr>
            <a:picLocks noGrp="1" noChangeAspect="1"/>
          </p:cNvPicPr>
          <p:nvPr>
            <p:ph sz="quarter" idx="32"/>
          </p:nvPr>
        </p:nvPicPr>
        <p:blipFill>
          <a:blip r:embed="rId4"/>
          <a:stretch>
            <a:fillRect/>
          </a:stretch>
        </p:blipFill>
        <p:spPr>
          <a:xfrm>
            <a:off x="29900880" y="7444233"/>
            <a:ext cx="8112034" cy="4875851"/>
          </a:xfrm>
          <a:prstGeom prst="rect">
            <a:avLst/>
          </a:prstGeom>
        </p:spPr>
      </p:pic>
      <p:pic>
        <p:nvPicPr>
          <p:cNvPr id="3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085665"/>
            <a:ext cx="5040433" cy="9555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6" name="Picture 25"/>
          <p:cNvPicPr>
            <a:picLocks noChangeAspect="1"/>
          </p:cNvPicPr>
          <p:nvPr/>
        </p:nvPicPr>
        <p:blipFill>
          <a:blip r:embed="rId6"/>
          <a:stretch>
            <a:fillRect/>
          </a:stretch>
        </p:blipFill>
        <p:spPr>
          <a:xfrm>
            <a:off x="14657832" y="25928611"/>
            <a:ext cx="6908801" cy="5181600"/>
          </a:xfrm>
          <a:prstGeom prst="rect">
            <a:avLst/>
          </a:prstGeom>
        </p:spPr>
      </p:pic>
      <p:pic>
        <p:nvPicPr>
          <p:cNvPr id="34" name="Picture 33"/>
          <p:cNvPicPr>
            <a:picLocks noChangeAspect="1"/>
          </p:cNvPicPr>
          <p:nvPr/>
        </p:nvPicPr>
        <p:blipFill>
          <a:blip r:embed="rId7"/>
          <a:stretch>
            <a:fillRect/>
          </a:stretch>
        </p:blipFill>
        <p:spPr>
          <a:xfrm>
            <a:off x="8677435" y="17768566"/>
            <a:ext cx="1380093" cy="2453498"/>
          </a:xfrm>
          <a:prstGeom prst="rect">
            <a:avLst/>
          </a:prstGeom>
          <a:ln>
            <a:noFill/>
          </a:ln>
          <a:effectLst>
            <a:softEdge rad="112500"/>
          </a:effectLst>
        </p:spPr>
      </p:pic>
      <p:pic>
        <p:nvPicPr>
          <p:cNvPr id="37" name="Picture 36"/>
          <p:cNvPicPr>
            <a:picLocks noChangeAspect="1"/>
          </p:cNvPicPr>
          <p:nvPr/>
        </p:nvPicPr>
        <p:blipFill>
          <a:blip r:embed="rId8"/>
          <a:stretch>
            <a:fillRect/>
          </a:stretch>
        </p:blipFill>
        <p:spPr>
          <a:xfrm>
            <a:off x="6615956" y="18204134"/>
            <a:ext cx="1396322" cy="2482351"/>
          </a:xfrm>
          <a:prstGeom prst="rect">
            <a:avLst/>
          </a:prstGeom>
          <a:ln>
            <a:noFill/>
          </a:ln>
          <a:effectLst>
            <a:softEdge rad="112500"/>
          </a:effectLst>
        </p:spPr>
      </p:pic>
      <p:pic>
        <p:nvPicPr>
          <p:cNvPr id="38" name="Picture 37"/>
          <p:cNvPicPr>
            <a:picLocks noChangeAspect="1"/>
          </p:cNvPicPr>
          <p:nvPr/>
        </p:nvPicPr>
        <p:blipFill>
          <a:blip r:embed="rId9"/>
          <a:stretch>
            <a:fillRect/>
          </a:stretch>
        </p:blipFill>
        <p:spPr>
          <a:xfrm>
            <a:off x="10786103" y="18204134"/>
            <a:ext cx="1360563" cy="2418778"/>
          </a:xfrm>
          <a:prstGeom prst="rect">
            <a:avLst/>
          </a:prstGeom>
          <a:ln>
            <a:noFill/>
          </a:ln>
          <a:effectLst>
            <a:softEdge rad="112500"/>
          </a:effectLst>
        </p:spPr>
      </p:pic>
      <p:pic>
        <p:nvPicPr>
          <p:cNvPr id="40" name="Picture 39"/>
          <p:cNvPicPr>
            <a:picLocks noChangeAspect="1"/>
          </p:cNvPicPr>
          <p:nvPr/>
        </p:nvPicPr>
        <p:blipFill>
          <a:blip r:embed="rId10"/>
          <a:stretch>
            <a:fillRect/>
          </a:stretch>
        </p:blipFill>
        <p:spPr>
          <a:xfrm>
            <a:off x="14621364" y="19445310"/>
            <a:ext cx="6151845" cy="4613884"/>
          </a:xfrm>
          <a:prstGeom prst="rect">
            <a:avLst/>
          </a:prstGeom>
        </p:spPr>
      </p:pic>
      <p:pic>
        <p:nvPicPr>
          <p:cNvPr id="42" name="Picture 41"/>
          <p:cNvPicPr>
            <a:picLocks noChangeAspect="1"/>
          </p:cNvPicPr>
          <p:nvPr/>
        </p:nvPicPr>
        <p:blipFill>
          <a:blip r:embed="rId11"/>
          <a:stretch>
            <a:fillRect/>
          </a:stretch>
        </p:blipFill>
        <p:spPr>
          <a:xfrm>
            <a:off x="22499346" y="20877494"/>
            <a:ext cx="5978952" cy="7971936"/>
          </a:xfrm>
          <a:prstGeom prst="rect">
            <a:avLst/>
          </a:prstGeom>
        </p:spPr>
      </p:pic>
      <p:pic>
        <p:nvPicPr>
          <p:cNvPr id="16" name="Picture 15"/>
          <p:cNvPicPr>
            <a:picLocks noChangeAspect="1"/>
          </p:cNvPicPr>
          <p:nvPr/>
        </p:nvPicPr>
        <p:blipFill>
          <a:blip r:embed="rId12"/>
          <a:stretch>
            <a:fillRect/>
          </a:stretch>
        </p:blipFill>
        <p:spPr>
          <a:xfrm>
            <a:off x="30204436" y="18647804"/>
            <a:ext cx="8303234" cy="4990774"/>
          </a:xfrm>
          <a:prstGeom prst="rect">
            <a:avLst/>
          </a:prstGeom>
        </p:spPr>
      </p:pic>
      <p:sp>
        <p:nvSpPr>
          <p:cNvPr id="6" name="TextBox 5"/>
          <p:cNvSpPr txBox="1"/>
          <p:nvPr/>
        </p:nvSpPr>
        <p:spPr>
          <a:xfrm>
            <a:off x="29569930" y="12946867"/>
            <a:ext cx="11080865" cy="5769796"/>
          </a:xfrm>
          <a:prstGeom prst="rect">
            <a:avLst/>
          </a:prstGeom>
          <a:noFill/>
        </p:spPr>
        <p:txBody>
          <a:bodyPr wrap="square" rtlCol="0">
            <a:spAutoFit/>
          </a:bodyPr>
          <a:lstStyle/>
          <a:p>
            <a:endParaRPr lang="en-US" sz="6000" dirty="0" err="1" smtClean="0"/>
          </a:p>
        </p:txBody>
      </p:sp>
      <p:sp>
        <p:nvSpPr>
          <p:cNvPr id="35" name="TextBox 34"/>
          <p:cNvSpPr txBox="1"/>
          <p:nvPr/>
        </p:nvSpPr>
        <p:spPr>
          <a:xfrm>
            <a:off x="29403675" y="13082571"/>
            <a:ext cx="11080865" cy="5769796"/>
          </a:xfrm>
          <a:prstGeom prst="rect">
            <a:avLst/>
          </a:prstGeom>
          <a:noFill/>
        </p:spPr>
        <p:txBody>
          <a:bodyPr wrap="square" rtlCol="0">
            <a:spAutoFit/>
          </a:bodyPr>
          <a:lstStyle/>
          <a:p>
            <a:endParaRPr lang="en-US" sz="6000" dirty="0" err="1" smtClean="0"/>
          </a:p>
        </p:txBody>
      </p:sp>
      <p:pic>
        <p:nvPicPr>
          <p:cNvPr id="20" name="Picture 19"/>
          <p:cNvPicPr>
            <a:picLocks noChangeAspect="1"/>
          </p:cNvPicPr>
          <p:nvPr/>
        </p:nvPicPr>
        <p:blipFill>
          <a:blip r:embed="rId13"/>
          <a:stretch>
            <a:fillRect/>
          </a:stretch>
        </p:blipFill>
        <p:spPr>
          <a:xfrm>
            <a:off x="27459432" y="12790760"/>
            <a:ext cx="16016132" cy="5721339"/>
          </a:xfrm>
          <a:prstGeom prst="rect">
            <a:avLst/>
          </a:prstGeom>
        </p:spPr>
      </p:pic>
      <p:graphicFrame>
        <p:nvGraphicFramePr>
          <p:cNvPr id="3" name="Table 2"/>
          <p:cNvGraphicFramePr>
            <a:graphicFrameLocks noGrp="1"/>
          </p:cNvGraphicFramePr>
          <p:nvPr/>
        </p:nvGraphicFramePr>
        <p:xfrm>
          <a:off x="7315200" y="6705600"/>
          <a:ext cx="29260800" cy="2816352"/>
        </p:xfrm>
        <a:graphic>
          <a:graphicData uri="http://schemas.openxmlformats.org/drawingml/2006/table">
            <a:tbl>
              <a:tblPr firstRow="1" bandRow="1">
                <a:tableStyleId>{3B4B98B0-60AC-42C2-AFA5-B58CD77FA1E5}</a:tableStyleId>
              </a:tblPr>
              <a:tblGrid>
                <a:gridCol w="14630400">
                  <a:extLst>
                    <a:ext uri="{9D8B030D-6E8A-4147-A177-3AD203B41FA5}">
                      <a16:colId xmlns:a16="http://schemas.microsoft.com/office/drawing/2014/main" val="20000"/>
                    </a:ext>
                  </a:extLst>
                </a:gridCol>
                <a:gridCol w="14630400">
                  <a:extLst>
                    <a:ext uri="{9D8B030D-6E8A-4147-A177-3AD203B41FA5}">
                      <a16:colId xmlns:a16="http://schemas.microsoft.com/office/drawing/2014/main" val="20001"/>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TM03457444[[fn=Basis]]</Template>
  <TotalTime>0</TotalTime>
  <Words>787</Words>
  <Application>Microsoft Office PowerPoint</Application>
  <PresentationFormat>Custom</PresentationFormat>
  <Paragraphs>29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vt:lpstr>
      <vt:lpstr>Medical Poster</vt:lpstr>
      <vt:lpstr>Accuracy of Nutrient Information Provided by Popular Smart Phone Apps &amp; Impact of User Differences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2016-04-26T20:25:49Z</dcterms:created>
  <dcterms:modified xsi:type="dcterms:W3CDTF">2016-07-07T01:57:15Z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